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793" r:id="rId2"/>
    <p:sldId id="801" r:id="rId3"/>
    <p:sldId id="794" r:id="rId4"/>
    <p:sldId id="800" r:id="rId5"/>
    <p:sldId id="799" r:id="rId6"/>
    <p:sldId id="798" r:id="rId7"/>
    <p:sldId id="797" r:id="rId8"/>
    <p:sldId id="796" r:id="rId9"/>
    <p:sldId id="795" r:id="rId10"/>
    <p:sldId id="80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0F2"/>
    <a:srgbClr val="005AA5"/>
    <a:srgbClr val="2C4286"/>
    <a:srgbClr val="D0E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2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8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595986-A32F-420F-8163-B4A3D830AE02}" type="datetimeFigureOut">
              <a:rPr lang="ru-RU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EBD1A0C-2187-4BF0-8D2B-0076FB8E9A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288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71D77-798B-4ABA-812F-F7EF300BCA0B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5C7-428D-4244-BA12-695DAB9DE54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085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111AA-A019-4B8F-A41D-96F86C0676C7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3D91-79B0-4613-9406-F825854102E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673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55BFE-7BEC-4B0E-939D-0AFADF0BA8C1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AE89-D73F-4249-AA7C-2A502CE37F7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57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2178B-3424-4789-90D4-4C0E79A22883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15D9-06BE-4970-9BC3-4979302778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574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D91DB-4D9B-445C-B63D-BAA7B317C4A4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947B-4B4B-434F-A80E-38CF1208B07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784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7C88B-ED11-4433-B3E2-BF3052FAE4AC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6BE5-493B-420B-AE94-3DA186400C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970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B3F10-4B52-46B2-A20D-EE0C91BAD73F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D46A-0AF6-4605-A363-2744505B659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385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2C95-BE3A-4B73-A6AB-DBF8582FCBDE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2DAD-BBD0-41C4-9F8D-BF48B69717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012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6C155-85E4-44B0-AA48-2202E5891061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24B2-0C68-4143-AC75-FEB7C1EC9E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837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F02C1-BC6B-4EAD-AE74-768870C59BC3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40E-D3D7-4545-8E6F-FC3A918B81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798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AD9DD-2EE5-4E6A-B2D7-609539F493D9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C594-3759-49DB-BB5D-E1190FFE05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280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E73A-C09B-4FF5-AEE8-8E117F109AB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565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08513" y="3700874"/>
            <a:ext cx="6858001" cy="3647152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ПРЕЗЕНТАЦИЯ </a:t>
            </a:r>
          </a:p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ЭЛЕКТИВНОЙ ДИСЦИПЛИНЫ</a:t>
            </a: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r>
              <a:rPr lang="ru-RU" altLang="ru-RU" sz="2700" b="1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«ЯЗЫК И СТИЛЬ ДОКУМЕНТОВ»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006" y="5995851"/>
            <a:ext cx="8817428" cy="2292935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Кафедра русского языка и культуры речи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23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63932" y="4444166"/>
            <a:ext cx="7289074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4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88491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Цель освоения дисциплины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2862" y="2069512"/>
            <a:ext cx="7983923" cy="4036484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ru-RU" dirty="0"/>
              <a:t>теоретическое и практическое освоение делового стиля и жанров документации как особой формы фиксации деловой и юридической информации;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ru-RU" dirty="0"/>
              <a:t>формирование навыков логически и лингвистически грамотного составления документов разных видов;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ru-RU" dirty="0"/>
              <a:t> овладение нормами литературного языка и культурой деловой речи.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309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830281"/>
          </a:xfrm>
        </p:spPr>
        <p:txBody>
          <a:bodyPr/>
          <a:lstStyle/>
          <a:p>
            <a:pPr algn="ctr"/>
            <a:r>
              <a:rPr lang="ru-RU" dirty="0"/>
              <a:t>Задачи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5478" y="2021143"/>
            <a:ext cx="8061312" cy="4399707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 формирование представления о деловом стиле как стилистической основе юридической речи, лексических и грамматических его особенностях, характере деловой и юридической терминологии</a:t>
            </a:r>
            <a:r>
              <a:rPr lang="ru-RU"/>
              <a:t>, профессиональной </a:t>
            </a:r>
            <a:r>
              <a:rPr lang="ru-RU" dirty="0"/>
              <a:t>лексики и специфике ее использования в профессиональной речи;</a:t>
            </a:r>
          </a:p>
          <a:p>
            <a:pPr algn="just"/>
            <a:r>
              <a:rPr lang="ru-RU" dirty="0"/>
              <a:t>овладение нормативным аспектом языка, принципами, нормами и правилами, необходимыми для грамотного составления письменных деловых и юридических текстов; </a:t>
            </a:r>
          </a:p>
          <a:p>
            <a:pPr algn="just"/>
            <a:r>
              <a:rPr lang="ru-RU" dirty="0"/>
              <a:t>ознакомление с особенностями государственного регулирования процессов составления и оборота документов, с понятиями стандарта, государственного стандарта и основными положениями ФЗ «О государственном языке РФ», касающимися официально-деловой сферы государственной и профессиональной юридической деятельности; </a:t>
            </a:r>
          </a:p>
          <a:p>
            <a:pPr algn="just"/>
            <a:r>
              <a:rPr lang="ru-RU" dirty="0"/>
              <a:t>овладение навыками составления и оформления отдельных видов и жанров деловой и юридической документации, их редактирования и анализа в целях профессионального применения в юридической деятельности.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1A4972C3-40F9-4E0D-B520-48C46D61A6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478" y="533761"/>
            <a:ext cx="1256818" cy="124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2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700462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Для кого предназначена дисциплина?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379" y="2257304"/>
            <a:ext cx="8119411" cy="4389922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обучающиеся направления подготовки 40.03.01 Юриспруденция:</a:t>
            </a:r>
          </a:p>
          <a:p>
            <a:pPr algn="just">
              <a:buFontTx/>
              <a:buChar char="-"/>
            </a:pPr>
            <a:r>
              <a:rPr lang="ru-RU" sz="2400" dirty="0"/>
              <a:t>Гражданско-правовой профиль;</a:t>
            </a:r>
          </a:p>
          <a:p>
            <a:pPr algn="just">
              <a:buFontTx/>
              <a:buChar char="-"/>
            </a:pPr>
            <a:r>
              <a:rPr lang="ru-RU" sz="2400" dirty="0"/>
              <a:t>Прокурорско-следственный профиль</a:t>
            </a:r>
            <a:r>
              <a:rPr lang="en-US" sz="2400" dirty="0"/>
              <a:t>;</a:t>
            </a:r>
            <a:endParaRPr lang="ru-RU" sz="2400" dirty="0"/>
          </a:p>
          <a:p>
            <a:pPr algn="just">
              <a:buFontTx/>
              <a:buChar char="-"/>
            </a:pPr>
            <a:r>
              <a:rPr lang="ru-RU" sz="2400" dirty="0"/>
              <a:t>Уголовно-правовой профиль;</a:t>
            </a:r>
          </a:p>
          <a:p>
            <a:pPr algn="just">
              <a:buFontTx/>
              <a:buChar char="-"/>
            </a:pPr>
            <a:r>
              <a:rPr lang="ru-RU" sz="2400" dirty="0"/>
              <a:t>Следственно-судебный профиль;</a:t>
            </a:r>
          </a:p>
          <a:p>
            <a:pPr algn="just">
              <a:buFontTx/>
              <a:buChar char="-"/>
            </a:pPr>
            <a:r>
              <a:rPr lang="ru-RU" sz="2400" dirty="0"/>
              <a:t>Судебно-адвокатский профиль.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50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Что изучается в ходе освоения дисциплины?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2857" y="2295888"/>
            <a:ext cx="7983933" cy="3969134"/>
          </a:xfrm>
        </p:spPr>
        <p:txBody>
          <a:bodyPr>
            <a:normAutofit/>
          </a:bodyPr>
          <a:lstStyle/>
          <a:p>
            <a:r>
              <a:rPr lang="ru-RU" sz="2400" dirty="0"/>
              <a:t>Официально-деловой стиль</a:t>
            </a:r>
          </a:p>
          <a:p>
            <a:r>
              <a:rPr lang="ru-RU" sz="2400" dirty="0"/>
              <a:t>Документ и его реквизиты</a:t>
            </a:r>
          </a:p>
          <a:p>
            <a:r>
              <a:rPr lang="ru-RU" sz="2400" dirty="0"/>
              <a:t>Язык и стиль личных документов</a:t>
            </a:r>
          </a:p>
          <a:p>
            <a:r>
              <a:rPr lang="ru-RU" sz="2400" dirty="0"/>
              <a:t>Язык и стиль служебных документов</a:t>
            </a:r>
          </a:p>
          <a:p>
            <a:r>
              <a:rPr lang="ru-RU" sz="2400" dirty="0"/>
              <a:t>Язык и стиль процессуальных документов</a:t>
            </a:r>
          </a:p>
          <a:p>
            <a:r>
              <a:rPr lang="ru-RU" sz="2400" dirty="0"/>
              <a:t>Язык и стиль законодательных документов</a:t>
            </a:r>
          </a:p>
          <a:p>
            <a:r>
              <a:rPr lang="ru-RU" sz="2400" dirty="0"/>
              <a:t>Правила составления и редактирования документов</a:t>
            </a:r>
          </a:p>
          <a:p>
            <a:r>
              <a:rPr lang="ru-RU" sz="2400" dirty="0"/>
              <a:t>Этикет делового письма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9414A4E3-B8EF-4E33-BB07-24FFBE1086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8853" y="2029481"/>
            <a:ext cx="1757937" cy="1892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85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r>
              <a:rPr lang="ru-RU" dirty="0"/>
              <a:t>Тематический план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378" y="2029302"/>
            <a:ext cx="7936529" cy="4348082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Тема 1. Документ – основная единица официально-делового стиля.</a:t>
            </a:r>
          </a:p>
          <a:p>
            <a:pPr algn="just"/>
            <a:r>
              <a:rPr lang="ru-RU" sz="2400" dirty="0"/>
              <a:t>Тема 2. Язык и стиль документов административно-канцелярского </a:t>
            </a:r>
            <a:r>
              <a:rPr lang="ru-RU" sz="2400" dirty="0" err="1"/>
              <a:t>подстиля</a:t>
            </a:r>
            <a:r>
              <a:rPr lang="ru-RU" sz="2400" dirty="0"/>
              <a:t>. </a:t>
            </a:r>
          </a:p>
          <a:p>
            <a:pPr algn="just"/>
            <a:r>
              <a:rPr lang="ru-RU" sz="2400" dirty="0"/>
              <a:t>Тема 3. Служебная документация управленческого общения.</a:t>
            </a:r>
          </a:p>
          <a:p>
            <a:pPr algn="just"/>
            <a:r>
              <a:rPr lang="ru-RU" sz="2400" dirty="0"/>
              <a:t>Тема 4. Юрисдикционные документы в системе профессионально ориентированных жанров.</a:t>
            </a:r>
          </a:p>
          <a:p>
            <a:pPr algn="just"/>
            <a:r>
              <a:rPr lang="ru-RU" sz="2400" dirty="0"/>
              <a:t>Тема 5. Языковые и композиционные особенности законодательных документов.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42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Как будут проходить занятия?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r>
              <a:rPr lang="ru-RU" dirty="0"/>
              <a:t>Теоретические опросы</a:t>
            </a:r>
          </a:p>
          <a:p>
            <a:r>
              <a:rPr lang="ru-RU" dirty="0"/>
              <a:t>Анализ нормативных документов</a:t>
            </a:r>
          </a:p>
          <a:p>
            <a:r>
              <a:rPr lang="ru-RU" dirty="0"/>
              <a:t>Составление и редактирование документов</a:t>
            </a:r>
          </a:p>
          <a:p>
            <a:r>
              <a:rPr lang="ru-RU" dirty="0"/>
              <a:t>Орфографические и пунктуационные тренинги</a:t>
            </a:r>
          </a:p>
          <a:p>
            <a:r>
              <a:rPr lang="ru-RU" dirty="0"/>
              <a:t>Моделирование ситуаций</a:t>
            </a:r>
          </a:p>
          <a:p>
            <a:r>
              <a:rPr lang="ru-RU" dirty="0"/>
              <a:t>Ролевые игры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AE71C5A2-6217-4929-95ED-65B0B17146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108" y="4493022"/>
            <a:ext cx="1874682" cy="1825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07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Значение дисциплины для дальнейшего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379" y="2257304"/>
            <a:ext cx="8119411" cy="409093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Основные положения дисциплины могут быть использованы в дальнейшем при изучении следующих дисциплин:</a:t>
            </a:r>
          </a:p>
          <a:p>
            <a:pPr algn="just"/>
            <a:r>
              <a:rPr lang="ru-RU" dirty="0"/>
              <a:t> Юридическая техника;</a:t>
            </a:r>
          </a:p>
          <a:p>
            <a:pPr algn="just"/>
            <a:r>
              <a:rPr lang="ru-RU" dirty="0"/>
              <a:t>Гражданское право;</a:t>
            </a:r>
          </a:p>
          <a:p>
            <a:pPr algn="just"/>
            <a:r>
              <a:rPr lang="ru-RU" dirty="0"/>
              <a:t>Уголовное право; </a:t>
            </a:r>
          </a:p>
          <a:p>
            <a:pPr algn="just"/>
            <a:r>
              <a:rPr lang="ru-RU" dirty="0"/>
              <a:t>Аргументация в устной и письменной речи юриста;</a:t>
            </a:r>
          </a:p>
          <a:p>
            <a:pPr algn="just"/>
            <a:r>
              <a:rPr lang="ru-RU" dirty="0"/>
              <a:t> Культура профессионального диалога.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451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734" y="1143084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Значение дисциплины для практической работы юриста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3734" y="2295888"/>
            <a:ext cx="8003056" cy="435133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Умение отбирать языковой материал в соответствии с различными видами и жанрами профессионального общения; </a:t>
            </a:r>
          </a:p>
          <a:p>
            <a:pPr algn="just"/>
            <a:r>
              <a:rPr lang="ru-RU" dirty="0"/>
              <a:t>Владение технологиями подготовки текстов официально-делового характера;</a:t>
            </a:r>
          </a:p>
          <a:p>
            <a:pPr algn="just"/>
            <a:r>
              <a:rPr lang="ru-RU" dirty="0"/>
              <a:t>Умение применять языковые нормы при составлении документов;</a:t>
            </a:r>
          </a:p>
          <a:p>
            <a:pPr algn="just"/>
            <a:r>
              <a:rPr lang="ru-RU" dirty="0"/>
              <a:t>Умение корректно и лингвистически грамотно употреблять профессиональную лексику в деловой и юридической речи;</a:t>
            </a:r>
          </a:p>
          <a:p>
            <a:pPr algn="just"/>
            <a:r>
              <a:rPr lang="ru-RU" dirty="0"/>
              <a:t>Получение навыков составления и редактирования документов.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1602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1463</TotalTime>
  <Words>418</Words>
  <Application>Microsoft Office PowerPoint</Application>
  <PresentationFormat>Экран (4:3)</PresentationFormat>
  <Paragraphs>63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Roboto Medium</vt:lpstr>
      <vt:lpstr>Тема Office</vt:lpstr>
      <vt:lpstr>Презентация PowerPoint</vt:lpstr>
      <vt:lpstr>Цель освоения дисциплины </vt:lpstr>
      <vt:lpstr>Задачи дисциплины</vt:lpstr>
      <vt:lpstr>Для кого предназначена дисциплина?</vt:lpstr>
      <vt:lpstr>Что изучается в ходе освоения дисциплины?</vt:lpstr>
      <vt:lpstr>Тематический план дисциплины</vt:lpstr>
      <vt:lpstr>Как будут проходить занятия?</vt:lpstr>
      <vt:lpstr>Значение дисциплины для дальнейшего обучения</vt:lpstr>
      <vt:lpstr>Значение дисциплины для практической работы юриста</vt:lpstr>
      <vt:lpstr>Презентация PowerPoint</vt:lpstr>
    </vt:vector>
  </TitlesOfParts>
  <Company>ФГБОУ СГЮА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Пользователь</cp:lastModifiedBy>
  <cp:revision>141</cp:revision>
  <dcterms:created xsi:type="dcterms:W3CDTF">2020-12-02T14:35:45Z</dcterms:created>
  <dcterms:modified xsi:type="dcterms:W3CDTF">2022-01-30T20:33:55Z</dcterms:modified>
</cp:coreProperties>
</file>